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8"/>
  </p:notesMasterIdLst>
  <p:handoutMasterIdLst>
    <p:handoutMasterId r:id="rId19"/>
  </p:handoutMasterIdLst>
  <p:sldIdLst>
    <p:sldId id="436" r:id="rId5"/>
    <p:sldId id="437" r:id="rId6"/>
    <p:sldId id="448" r:id="rId7"/>
    <p:sldId id="438" r:id="rId8"/>
    <p:sldId id="440" r:id="rId9"/>
    <p:sldId id="442" r:id="rId10"/>
    <p:sldId id="443" r:id="rId11"/>
    <p:sldId id="439" r:id="rId12"/>
    <p:sldId id="445" r:id="rId13"/>
    <p:sldId id="449" r:id="rId14"/>
    <p:sldId id="441" r:id="rId15"/>
    <p:sldId id="450" r:id="rId16"/>
    <p:sldId id="43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8187"/>
    <a:srgbClr val="0C4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0" autoAdjust="0"/>
    <p:restoredTop sz="95394" autoAdjust="0"/>
  </p:normalViewPr>
  <p:slideViewPr>
    <p:cSldViewPr snapToGrid="0">
      <p:cViewPr>
        <p:scale>
          <a:sx n="88" d="100"/>
          <a:sy n="88" d="100"/>
        </p:scale>
        <p:origin x="280" y="388"/>
      </p:cViewPr>
      <p:guideLst/>
    </p:cSldViewPr>
  </p:slideViewPr>
  <p:outlineViewPr>
    <p:cViewPr>
      <p:scale>
        <a:sx n="33" d="100"/>
        <a:sy n="33" d="100"/>
      </p:scale>
      <p:origin x="0" y="-1714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71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4D2272-D660-A337-AEF3-BE066BD545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FE5A70-71C2-F335-270C-B94537340C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5A369-CA0E-4FC6-90EE-5FA969A08EF8}" type="datetimeFigureOut">
              <a:rPr lang="en-US" smtClean="0"/>
              <a:t>3/20/2024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E1B03-0F86-16E7-11BE-81F9F4CD66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4524B8-3914-99B2-2620-0F2A88D335A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210F9-8331-407C-A034-F95DCB303E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058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AB06A-EEDC-421C-B5A0-5E9E5241A8E5}" type="datetimeFigureOut">
              <a:rPr lang="en-US" smtClean="0"/>
              <a:t>3/20/2024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F9438-3EEF-4192-9815-F6F44770AE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4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201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2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572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6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630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06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57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7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002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266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F9438-3EEF-4192-9815-F6F44770AE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83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36382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05F0-2B44-47BC-86B3-58E2C7080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A5B5DA-7628-4AC1-8EAE-5010C2A98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4E7C3-7830-49F3-9F45-4B2F2B4C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5E328-AD12-449C-BE6E-76DF005E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F374F-390D-49D8-A7C8-5BEFA353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5615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50F530-2925-4F98-89EC-95C2EC4769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79366-3281-483D-8731-0D01B2B24A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ED8B2-BE7F-4417-8A8A-A95C8BB70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1A0D96-671F-4A85-89C6-946624CB1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BA434-2E32-4719-B45C-0490D6852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1012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5040DA2-B75D-1B49-51F9-967501F7F6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4876" y="887638"/>
            <a:ext cx="10202248" cy="5094496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93BDAB-CB06-403B-00FD-9D1C2812A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FB1FDB-9C8A-890A-5051-8D49E105F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1">
            <a:extLst>
              <a:ext uri="{FF2B5EF4-FFF2-40B4-BE49-F238E27FC236}">
                <a16:creationId xmlns:a16="http://schemas.microsoft.com/office/drawing/2014/main" id="{46056E81-9CB5-42E9-6689-B711F575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8981493" y="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3D075254-6FC4-6738-BBBE-1BACB99E4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0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5BA2562-20F9-9DC8-81EB-6ED26B24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099"/>
            <a:ext cx="12192000" cy="8739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 25">
            <a:extLst>
              <a:ext uri="{FF2B5EF4-FFF2-40B4-BE49-F238E27FC236}">
                <a16:creationId xmlns:a16="http://schemas.microsoft.com/office/drawing/2014/main" id="{369E878B-C75C-98DC-B694-2C40507C4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75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27">
            <a:extLst>
              <a:ext uri="{FF2B5EF4-FFF2-40B4-BE49-F238E27FC236}">
                <a16:creationId xmlns:a16="http://schemas.microsoft.com/office/drawing/2014/main" id="{DC03A063-67E0-718E-206C-6C807C20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5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30">
            <a:extLst>
              <a:ext uri="{FF2B5EF4-FFF2-40B4-BE49-F238E27FC236}">
                <a16:creationId xmlns:a16="http://schemas.microsoft.com/office/drawing/2014/main" id="{6D86FEEF-2721-A616-B636-7C6F8B1B5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AC20A76-77DC-62F7-C0E5-66C03853B3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1478396"/>
            <a:ext cx="3710355" cy="344529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CF99A149-DEF4-9E0F-D0DE-E859DB6CA53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360465" y="1477963"/>
            <a:ext cx="5536135" cy="3446462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6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2458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9">
            <a:extLst>
              <a:ext uri="{FF2B5EF4-FFF2-40B4-BE49-F238E27FC236}">
                <a16:creationId xmlns:a16="http://schemas.microsoft.com/office/drawing/2014/main" id="{A18D9F31-445F-F144-A393-66C1BDE80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457002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4">
            <a:extLst>
              <a:ext uri="{FF2B5EF4-FFF2-40B4-BE49-F238E27FC236}">
                <a16:creationId xmlns:a16="http://schemas.microsoft.com/office/drawing/2014/main" id="{24F2F994-08EA-D901-82B7-02E175B2F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63EE949-1BE5-CFA7-69CC-5235FFE07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1415562"/>
            <a:ext cx="5750171" cy="4009292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A2B2C17F-12DD-A683-5602-F16A1C9647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877908" y="1"/>
            <a:ext cx="4314092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</p:spPr>
        <p:txBody>
          <a:bodyPr wrap="square" lIns="1463040" tIns="822960" rIns="1463040" anchor="t" anchorCtr="0">
            <a:noAutofit/>
          </a:bodyPr>
          <a:lstStyle>
            <a:lvl1pPr marL="0" indent="0" algn="ctr">
              <a:buNone/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446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179D789-F69C-8306-0C19-DF73E69167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6415" y="360485"/>
            <a:ext cx="5032725" cy="3284203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2003524-9DE3-1117-2E91-80A1CB96DE3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308475" cy="6858000"/>
          </a:xfrm>
          <a:custGeom>
            <a:avLst/>
            <a:gdLst>
              <a:gd name="connsiteX0" fmla="*/ 0 w 4308475"/>
              <a:gd name="connsiteY0" fmla="*/ 0 h 6858000"/>
              <a:gd name="connsiteX1" fmla="*/ 4308475 w 4308475"/>
              <a:gd name="connsiteY1" fmla="*/ 0 h 6858000"/>
              <a:gd name="connsiteX2" fmla="*/ 4308475 w 4308475"/>
              <a:gd name="connsiteY2" fmla="*/ 3390898 h 6858000"/>
              <a:gd name="connsiteX3" fmla="*/ 4307536 w 4308475"/>
              <a:gd name="connsiteY3" fmla="*/ 3390898 h 6858000"/>
              <a:gd name="connsiteX4" fmla="*/ 4290702 w 4308475"/>
              <a:gd name="connsiteY4" fmla="*/ 3724279 h 6858000"/>
              <a:gd name="connsiteX5" fmla="*/ 1146183 w 4308475"/>
              <a:gd name="connsiteY5" fmla="*/ 6848898 h 6858000"/>
              <a:gd name="connsiteX6" fmla="*/ 953984 w 4308475"/>
              <a:gd name="connsiteY6" fmla="*/ 6857998 h 6858000"/>
              <a:gd name="connsiteX7" fmla="*/ 4308475 w 4308475"/>
              <a:gd name="connsiteY7" fmla="*/ 6857998 h 6858000"/>
              <a:gd name="connsiteX8" fmla="*/ 4308475 w 4308475"/>
              <a:gd name="connsiteY8" fmla="*/ 6858000 h 6858000"/>
              <a:gd name="connsiteX9" fmla="*/ 0 w 4308475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8475" h="6858000">
                <a:moveTo>
                  <a:pt x="0" y="0"/>
                </a:moveTo>
                <a:lnTo>
                  <a:pt x="4308475" y="0"/>
                </a:lnTo>
                <a:lnTo>
                  <a:pt x="4308475" y="3390898"/>
                </a:lnTo>
                <a:lnTo>
                  <a:pt x="4307536" y="3390898"/>
                </a:lnTo>
                <a:lnTo>
                  <a:pt x="4290702" y="3724279"/>
                </a:lnTo>
                <a:cubicBezTo>
                  <a:pt x="4122756" y="5378008"/>
                  <a:pt x="2802922" y="6691208"/>
                  <a:pt x="1146183" y="6848898"/>
                </a:cubicBezTo>
                <a:lnTo>
                  <a:pt x="953984" y="6857998"/>
                </a:lnTo>
                <a:lnTo>
                  <a:pt x="4308475" y="6857998"/>
                </a:lnTo>
                <a:lnTo>
                  <a:pt x="430847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5C55B8-DD4C-A859-38F5-CC8FE0920B8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676306" y="3846391"/>
            <a:ext cx="5032725" cy="213671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1600">
                <a:solidFill>
                  <a:schemeClr val="bg2"/>
                </a:solidFill>
              </a:defRPr>
            </a:lvl2pPr>
            <a:lvl3pPr marL="914400" indent="0">
              <a:buNone/>
              <a:defRPr sz="1400">
                <a:solidFill>
                  <a:schemeClr val="bg2"/>
                </a:solidFill>
              </a:defRPr>
            </a:lvl3pPr>
            <a:lvl4pPr marL="1371600" indent="0">
              <a:buNone/>
              <a:defRPr sz="1200">
                <a:solidFill>
                  <a:schemeClr val="bg2"/>
                </a:solidFill>
              </a:defRPr>
            </a:lvl4pPr>
            <a:lvl5pPr marL="1828800" indent="0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6DC123BA-30A1-50DE-FC24-33C67A8FA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308762" y="3390898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18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610C35C-5361-BD30-EB79-01BD72158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948A7171-32A3-1CAC-DDFD-7C44DDAF0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47">
            <a:extLst>
              <a:ext uri="{FF2B5EF4-FFF2-40B4-BE49-F238E27FC236}">
                <a16:creationId xmlns:a16="http://schemas.microsoft.com/office/drawing/2014/main" id="{06FD5EAC-FAC4-CDB4-6AB8-809E940F0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4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DA13352-25BC-FD28-A34C-DD204D5BF1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1748" y="246183"/>
            <a:ext cx="9525000" cy="1919521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34108AC-4ED2-99E6-0212-0AC0802C553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1600" y="2274033"/>
            <a:ext cx="9525000" cy="3317875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93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6B6590-E6B3-B91C-752E-88256804F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3A11B3D3-2DE9-50B1-D34F-653D46693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1493" y="3657680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27">
            <a:extLst>
              <a:ext uri="{FF2B5EF4-FFF2-40B4-BE49-F238E27FC236}">
                <a16:creationId xmlns:a16="http://schemas.microsoft.com/office/drawing/2014/main" id="{5EEBEB28-1DE8-01FC-1208-CE71F445D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1">
            <a:extLst>
              <a:ext uri="{FF2B5EF4-FFF2-40B4-BE49-F238E27FC236}">
                <a16:creationId xmlns:a16="http://schemas.microsoft.com/office/drawing/2014/main" id="{836BB78A-11DB-CCF3-7F2E-C0243B409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0220F55-A7D0-A330-0E21-94E0D5ECA8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0734" y="835269"/>
            <a:ext cx="8690533" cy="2821183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0B5AC1-38AD-9D8D-25F1-F8E10DE48A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745739" y="3858233"/>
            <a:ext cx="8700522" cy="1953481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  <a:lvl2pPr marL="457200" indent="0" algn="ctr">
              <a:buNone/>
              <a:defRPr sz="1600">
                <a:solidFill>
                  <a:schemeClr val="bg2"/>
                </a:solidFill>
              </a:defRPr>
            </a:lvl2pPr>
            <a:lvl3pPr marL="914400" indent="0" algn="ctr">
              <a:buNone/>
              <a:defRPr sz="1400">
                <a:solidFill>
                  <a:schemeClr val="bg2"/>
                </a:solidFill>
              </a:defRPr>
            </a:lvl3pPr>
            <a:lvl4pPr marL="1371600" indent="0" algn="ctr">
              <a:buNone/>
              <a:defRPr sz="1200">
                <a:solidFill>
                  <a:schemeClr val="bg2"/>
                </a:solidFill>
              </a:defRPr>
            </a:lvl4pPr>
            <a:lvl5pPr marL="1828800" indent="0" algn="ctr">
              <a:buNone/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196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3FFEEC7-A0A7-27CB-3F2D-796281DCDC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5983104"/>
            <a:ext cx="12192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20">
            <a:extLst>
              <a:ext uri="{FF2B5EF4-FFF2-40B4-BE49-F238E27FC236}">
                <a16:creationId xmlns:a16="http://schemas.microsoft.com/office/drawing/2014/main" id="{2DCCFF86-2471-421E-E5FF-E38943252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21">
            <a:extLst>
              <a:ext uri="{FF2B5EF4-FFF2-40B4-BE49-F238E27FC236}">
                <a16:creationId xmlns:a16="http://schemas.microsoft.com/office/drawing/2014/main" id="{8300B484-623C-071D-E849-138F76141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-433923" y="5546255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99A6249F-0E28-0ABF-FE63-7ECC0E1062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805" y="344399"/>
            <a:ext cx="9599008" cy="1729547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CCC29225-33B5-6D19-F0BA-DE3F864F640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Content Placeholder 20">
            <a:extLst>
              <a:ext uri="{FF2B5EF4-FFF2-40B4-BE49-F238E27FC236}">
                <a16:creationId xmlns:a16="http://schemas.microsoft.com/office/drawing/2014/main" id="{FB67020D-DF60-17C1-8DEC-EDECF653540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18375" y="2274034"/>
            <a:ext cx="4643438" cy="329863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5812651-A64E-FA0C-7D84-B20BA7C67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10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6">
            <a:extLst>
              <a:ext uri="{FF2B5EF4-FFF2-40B4-BE49-F238E27FC236}">
                <a16:creationId xmlns:a16="http://schemas.microsoft.com/office/drawing/2014/main" id="{F8F589DA-127F-E2E7-6ADA-1D3C04799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91645" y="3657688"/>
            <a:ext cx="3200357" cy="3200320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00FBF0-749D-0FF0-74B6-3565174CA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2038" y="2992045"/>
            <a:ext cx="6858000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DDA3FAB-74FF-4772-2BA4-B242E12AB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1" y="0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BE95B3E-84B8-3910-65C9-87914802BE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8" y="369277"/>
            <a:ext cx="9590215" cy="1708514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0">
            <a:extLst>
              <a:ext uri="{FF2B5EF4-FFF2-40B4-BE49-F238E27FC236}">
                <a16:creationId xmlns:a16="http://schemas.microsoft.com/office/drawing/2014/main" id="{90BA2746-C141-C524-CDDE-DD672A80A2C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370867" y="2274033"/>
            <a:ext cx="3347782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0">
            <a:extLst>
              <a:ext uri="{FF2B5EF4-FFF2-40B4-BE49-F238E27FC236}">
                <a16:creationId xmlns:a16="http://schemas.microsoft.com/office/drawing/2014/main" id="{53421E6F-1A11-40B7-DB53-FC96CE9D78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925269" y="2274033"/>
            <a:ext cx="6036544" cy="3436653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78CC75E-2849-6C28-42BF-61EBFD22C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6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590668"/>
            <a:ext cx="9914859" cy="132900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3736" y="6437376"/>
            <a:ext cx="3775914" cy="365125"/>
          </a:xfrm>
        </p:spPr>
        <p:txBody>
          <a:bodyPr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3947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9">
            <a:extLst>
              <a:ext uri="{FF2B5EF4-FFF2-40B4-BE49-F238E27FC236}">
                <a16:creationId xmlns:a16="http://schemas.microsoft.com/office/drawing/2014/main" id="{37D82C4C-B372-8DAD-C78B-5A7079992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0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E543C86-04BB-A7E0-26E4-1A793E98CB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052" y="345441"/>
            <a:ext cx="10202248" cy="176691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0">
            <a:extLst>
              <a:ext uri="{FF2B5EF4-FFF2-40B4-BE49-F238E27FC236}">
                <a16:creationId xmlns:a16="http://schemas.microsoft.com/office/drawing/2014/main" id="{D1D15020-88F7-93D5-282B-0C23CB75788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371205" y="2282826"/>
            <a:ext cx="3180475" cy="365125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800" b="1"/>
            </a:lvl1pPr>
            <a:lvl2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600" b="1"/>
            </a:lvl2pPr>
            <a:lvl3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400" b="1"/>
            </a:lvl3pPr>
            <a:lvl4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4pPr>
            <a:lvl5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675AC522-525C-4C6F-8F28-3B2FC909B3FF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4940300" y="2282825"/>
            <a:ext cx="5880100" cy="36512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00D9D4E-52D5-4BAF-8096-D301073D3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615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181407F-D7F6-56CB-135C-01868BC191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7" y="1088211"/>
            <a:ext cx="4602483" cy="4896019"/>
          </a:xfrm>
        </p:spPr>
        <p:txBody>
          <a:bodyPr>
            <a:normAutofit/>
          </a:bodyPr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517585-E867-BB06-B195-272DA0F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8"/>
            <a:ext cx="12192000" cy="87392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2D9EBD-88FB-A2C3-7EC2-46DD7B532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990939" y="2990938"/>
            <a:ext cx="6855801" cy="873925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reeform 22">
            <a:extLst>
              <a:ext uri="{FF2B5EF4-FFF2-40B4-BE49-F238E27FC236}">
                <a16:creationId xmlns:a16="http://schemas.microsoft.com/office/drawing/2014/main" id="{CB417425-9078-B6E8-97F7-BAA1536BA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 flipH="1" flipV="1">
            <a:off x="0" y="-8"/>
            <a:ext cx="1745673" cy="877824"/>
          </a:xfrm>
          <a:custGeom>
            <a:avLst/>
            <a:gdLst>
              <a:gd name="connsiteX0" fmla="*/ 0 w 4572000"/>
              <a:gd name="connsiteY0" fmla="*/ 2285974 h 2285974"/>
              <a:gd name="connsiteX1" fmla="*/ 113956 w 4572000"/>
              <a:gd name="connsiteY1" fmla="*/ 2283183 h 2285974"/>
              <a:gd name="connsiteX2" fmla="*/ 2283027 w 4572000"/>
              <a:gd name="connsiteY2" fmla="*/ 117584 h 2285974"/>
              <a:gd name="connsiteX3" fmla="*/ 2286000 w 4572000"/>
              <a:gd name="connsiteY3" fmla="*/ 0 h 2285974"/>
              <a:gd name="connsiteX4" fmla="*/ 2288973 w 4572000"/>
              <a:gd name="connsiteY4" fmla="*/ 117584 h 2285974"/>
              <a:gd name="connsiteX5" fmla="*/ 4458044 w 4572000"/>
              <a:gd name="connsiteY5" fmla="*/ 2283183 h 2285974"/>
              <a:gd name="connsiteX6" fmla="*/ 4572000 w 4572000"/>
              <a:gd name="connsiteY6" fmla="*/ 2285974 h 2285974"/>
              <a:gd name="connsiteX7" fmla="*/ 2286000 w 4572000"/>
              <a:gd name="connsiteY7" fmla="*/ 2285974 h 228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2000" h="2285974">
                <a:moveTo>
                  <a:pt x="0" y="2285974"/>
                </a:moveTo>
                <a:lnTo>
                  <a:pt x="113956" y="2283183"/>
                </a:lnTo>
                <a:cubicBezTo>
                  <a:pt x="1284562" y="2225701"/>
                  <a:pt x="2223714" y="1287708"/>
                  <a:pt x="2283027" y="117584"/>
                </a:cubicBezTo>
                <a:lnTo>
                  <a:pt x="2286000" y="0"/>
                </a:lnTo>
                <a:lnTo>
                  <a:pt x="2288973" y="117584"/>
                </a:lnTo>
                <a:cubicBezTo>
                  <a:pt x="2348287" y="1287708"/>
                  <a:pt x="3287438" y="2225701"/>
                  <a:pt x="4458044" y="2283183"/>
                </a:cubicBezTo>
                <a:lnTo>
                  <a:pt x="4572000" y="2285974"/>
                </a:lnTo>
                <a:lnTo>
                  <a:pt x="2286000" y="2285974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D7F56B38-71B8-A745-8D9C-BBEA278F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9905999" y="4572027"/>
            <a:ext cx="2286000" cy="2285973"/>
          </a:xfrm>
          <a:custGeom>
            <a:avLst/>
            <a:gdLst>
              <a:gd name="connsiteX0" fmla="*/ 3200357 w 3200357"/>
              <a:gd name="connsiteY0" fmla="*/ 0 h 3200320"/>
              <a:gd name="connsiteX1" fmla="*/ 3200357 w 3200357"/>
              <a:gd name="connsiteY1" fmla="*/ 3200320 h 3200320"/>
              <a:gd name="connsiteX2" fmla="*/ 0 w 3200357"/>
              <a:gd name="connsiteY2" fmla="*/ 3200320 h 3200320"/>
              <a:gd name="connsiteX3" fmla="*/ 159536 w 3200357"/>
              <a:gd name="connsiteY3" fmla="*/ 3196412 h 3200320"/>
              <a:gd name="connsiteX4" fmla="*/ 3196195 w 3200357"/>
              <a:gd name="connsiteY4" fmla="*/ 164613 h 3200320"/>
              <a:gd name="connsiteX5" fmla="*/ 3200357 w 3200357"/>
              <a:gd name="connsiteY5" fmla="*/ 0 h 320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00357" h="3200320">
                <a:moveTo>
                  <a:pt x="3200357" y="0"/>
                </a:moveTo>
                <a:lnTo>
                  <a:pt x="3200357" y="3200320"/>
                </a:lnTo>
                <a:lnTo>
                  <a:pt x="0" y="3200320"/>
                </a:lnTo>
                <a:lnTo>
                  <a:pt x="159536" y="3196412"/>
                </a:lnTo>
                <a:cubicBezTo>
                  <a:pt x="1798363" y="3115939"/>
                  <a:pt x="3113157" y="1802765"/>
                  <a:pt x="3196195" y="164613"/>
                </a:cubicBezTo>
                <a:lnTo>
                  <a:pt x="3200357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5E5C644-63C0-D8A4-7EF1-1681AFB1F4D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324599" y="1088210"/>
            <a:ext cx="4373564" cy="4894894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 b="1">
                <a:solidFill>
                  <a:schemeClr val="bg2"/>
                </a:solidFill>
              </a:defRPr>
            </a:lvl1pPr>
            <a:lvl2pPr marL="457200" indent="0">
              <a:spcBef>
                <a:spcPts val="0"/>
              </a:spcBef>
              <a:spcAft>
                <a:spcPts val="600"/>
              </a:spcAft>
              <a:buNone/>
              <a:defRPr sz="1600" b="1">
                <a:solidFill>
                  <a:schemeClr val="bg2"/>
                </a:solidFill>
              </a:defRPr>
            </a:lvl2pPr>
            <a:lvl3pPr marL="914400" indent="0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bg2"/>
                </a:solidFill>
              </a:defRPr>
            </a:lvl3pPr>
            <a:lvl4pPr marL="13716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4pPr>
            <a:lvl5pPr marL="1828800" indent="0">
              <a:spcBef>
                <a:spcPts val="0"/>
              </a:spcBef>
              <a:spcAft>
                <a:spcPts val="600"/>
              </a:spcAft>
              <a:buNone/>
              <a:defRPr sz="1200"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663CA19-070F-D373-ED8C-B6F895D11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6600" y="5983104"/>
            <a:ext cx="1295400" cy="874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28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18702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050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097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7710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27448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924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65268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5613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fld id="{08AB70BE-1769-45B8-85A6-0C837432C7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536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3" r:id="rId20"/>
    <p:sldLayoutId id="2147483736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.png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D9AD-F97D-8DCF-97C2-FEE69475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Pharmaceutical Side Effect incidence in OECD countries</a:t>
            </a:r>
            <a:br>
              <a:rPr lang="en-US" dirty="0"/>
            </a:br>
            <a:r>
              <a:rPr lang="en-US" sz="3200" dirty="0">
                <a:latin typeface="+mn-lt"/>
              </a:rPr>
              <a:t>Final Project Data Harvesting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Sara &amp; Mika</a:t>
            </a:r>
            <a:endParaRPr lang="en-US" dirty="0">
              <a:latin typeface="+mn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882FA-049D-25F3-3F24-590E9D0F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048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B8613F-2883-10AE-89EE-754728CF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ATC codes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E97A5F-8A74-2493-9B0C-E5376396F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B476E6-F5CA-EA56-1082-9D35BCC89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731" y="4899912"/>
            <a:ext cx="5907320" cy="1612647"/>
          </a:xfrm>
          <a:prstGeom prst="rect">
            <a:avLst/>
          </a:prstGeom>
        </p:spPr>
      </p:pic>
      <p:pic>
        <p:nvPicPr>
          <p:cNvPr id="8" name="Picture 7" descr="A computer screen shot of a computer screen&#10;&#10;Description automatically generated">
            <a:extLst>
              <a:ext uri="{FF2B5EF4-FFF2-40B4-BE49-F238E27FC236}">
                <a16:creationId xmlns:a16="http://schemas.microsoft.com/office/drawing/2014/main" id="{D78DD628-07B5-8B91-DDE5-56BBA5538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034" y="1709565"/>
            <a:ext cx="9875017" cy="295683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7EE48E5-8830-8ED0-DF24-39251C8D55B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17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08E557-10DB-421A-876E-1AE58F8E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4703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96BE0E-FC30-4168-BDFC-8DD4D1D42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2B0BF24-49CD-4259-B076-57BF640F2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00664" cy="6858000"/>
          </a:xfrm>
          <a:custGeom>
            <a:avLst/>
            <a:gdLst>
              <a:gd name="connsiteX0" fmla="*/ 0 w 6800664"/>
              <a:gd name="connsiteY0" fmla="*/ 0 h 6858000"/>
              <a:gd name="connsiteX1" fmla="*/ 1849345 w 6800664"/>
              <a:gd name="connsiteY1" fmla="*/ 0 h 6858000"/>
              <a:gd name="connsiteX2" fmla="*/ 1849345 w 6800664"/>
              <a:gd name="connsiteY2" fmla="*/ 1 h 6858000"/>
              <a:gd name="connsiteX3" fmla="*/ 6800664 w 6800664"/>
              <a:gd name="connsiteY3" fmla="*/ 1 h 6858000"/>
              <a:gd name="connsiteX4" fmla="*/ 3369709 w 6800664"/>
              <a:gd name="connsiteY4" fmla="*/ 3430956 h 6858000"/>
              <a:gd name="connsiteX5" fmla="*/ 6624108 w 6800664"/>
              <a:gd name="connsiteY5" fmla="*/ 6857447 h 6858000"/>
              <a:gd name="connsiteX6" fmla="*/ 6645980 w 6800664"/>
              <a:gd name="connsiteY6" fmla="*/ 6858000 h 6858000"/>
              <a:gd name="connsiteX7" fmla="*/ 0 w 68006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0664" h="6858000">
                <a:moveTo>
                  <a:pt x="0" y="0"/>
                </a:moveTo>
                <a:lnTo>
                  <a:pt x="1849345" y="0"/>
                </a:lnTo>
                <a:lnTo>
                  <a:pt x="1849345" y="1"/>
                </a:lnTo>
                <a:lnTo>
                  <a:pt x="6800664" y="1"/>
                </a:lnTo>
                <a:cubicBezTo>
                  <a:pt x="4905801" y="1"/>
                  <a:pt x="3369709" y="1536092"/>
                  <a:pt x="3369709" y="3430956"/>
                </a:cubicBezTo>
                <a:cubicBezTo>
                  <a:pt x="3369709" y="5266605"/>
                  <a:pt x="4811294" y="6765555"/>
                  <a:pt x="6624108" y="6857447"/>
                </a:cubicBezTo>
                <a:lnTo>
                  <a:pt x="66459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0A3F262-FC31-4211-8F69-56F78448E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00664" cy="6858000"/>
          </a:xfrm>
          <a:custGeom>
            <a:avLst/>
            <a:gdLst>
              <a:gd name="connsiteX0" fmla="*/ 0 w 6800664"/>
              <a:gd name="connsiteY0" fmla="*/ 0 h 6858000"/>
              <a:gd name="connsiteX1" fmla="*/ 1849345 w 6800664"/>
              <a:gd name="connsiteY1" fmla="*/ 0 h 6858000"/>
              <a:gd name="connsiteX2" fmla="*/ 1849345 w 6800664"/>
              <a:gd name="connsiteY2" fmla="*/ 1 h 6858000"/>
              <a:gd name="connsiteX3" fmla="*/ 6800664 w 6800664"/>
              <a:gd name="connsiteY3" fmla="*/ 1 h 6858000"/>
              <a:gd name="connsiteX4" fmla="*/ 3369709 w 6800664"/>
              <a:gd name="connsiteY4" fmla="*/ 3430956 h 6858000"/>
              <a:gd name="connsiteX5" fmla="*/ 6624108 w 6800664"/>
              <a:gd name="connsiteY5" fmla="*/ 6857447 h 6858000"/>
              <a:gd name="connsiteX6" fmla="*/ 6645980 w 6800664"/>
              <a:gd name="connsiteY6" fmla="*/ 6858000 h 6858000"/>
              <a:gd name="connsiteX7" fmla="*/ 0 w 680066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0664" h="6858000">
                <a:moveTo>
                  <a:pt x="0" y="0"/>
                </a:moveTo>
                <a:lnTo>
                  <a:pt x="1849345" y="0"/>
                </a:lnTo>
                <a:lnTo>
                  <a:pt x="1849345" y="1"/>
                </a:lnTo>
                <a:lnTo>
                  <a:pt x="6800664" y="1"/>
                </a:lnTo>
                <a:cubicBezTo>
                  <a:pt x="4905801" y="1"/>
                  <a:pt x="3369709" y="1536092"/>
                  <a:pt x="3369709" y="3430956"/>
                </a:cubicBezTo>
                <a:cubicBezTo>
                  <a:pt x="3369709" y="5266605"/>
                  <a:pt x="4811294" y="6765555"/>
                  <a:pt x="6624108" y="6857447"/>
                </a:cubicBezTo>
                <a:lnTo>
                  <a:pt x="66459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>
              <a:alpha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47C0B86-386E-472B-B980-775A3B3C0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52800" cy="6856084"/>
          </a:xfrm>
          <a:custGeom>
            <a:avLst/>
            <a:gdLst>
              <a:gd name="connsiteX0" fmla="*/ 0 w 3352800"/>
              <a:gd name="connsiteY0" fmla="*/ 0 h 6856084"/>
              <a:gd name="connsiteX1" fmla="*/ 3352800 w 3352800"/>
              <a:gd name="connsiteY1" fmla="*/ 0 h 6856084"/>
              <a:gd name="connsiteX2" fmla="*/ 3352800 w 3352800"/>
              <a:gd name="connsiteY2" fmla="*/ 3427044 h 6856084"/>
              <a:gd name="connsiteX3" fmla="*/ 3352800 w 3352800"/>
              <a:gd name="connsiteY3" fmla="*/ 3442336 h 6856084"/>
              <a:gd name="connsiteX4" fmla="*/ 3352413 w 3352800"/>
              <a:gd name="connsiteY4" fmla="*/ 3442336 h 6856084"/>
              <a:gd name="connsiteX5" fmla="*/ 3348336 w 3352800"/>
              <a:gd name="connsiteY5" fmla="*/ 3603600 h 6856084"/>
              <a:gd name="connsiteX6" fmla="*/ 92918 w 3352800"/>
              <a:gd name="connsiteY6" fmla="*/ 6853808 h 6856084"/>
              <a:gd name="connsiteX7" fmla="*/ 0 w 3352800"/>
              <a:gd name="connsiteY7" fmla="*/ 6856084 h 6856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52800" h="6856084">
                <a:moveTo>
                  <a:pt x="0" y="0"/>
                </a:moveTo>
                <a:lnTo>
                  <a:pt x="3352800" y="0"/>
                </a:lnTo>
                <a:lnTo>
                  <a:pt x="3352800" y="3427044"/>
                </a:lnTo>
                <a:lnTo>
                  <a:pt x="3352800" y="3442336"/>
                </a:lnTo>
                <a:lnTo>
                  <a:pt x="3352413" y="3442336"/>
                </a:lnTo>
                <a:lnTo>
                  <a:pt x="3348336" y="3603600"/>
                </a:lnTo>
                <a:cubicBezTo>
                  <a:pt x="3259315" y="5359763"/>
                  <a:pt x="1849804" y="6767537"/>
                  <a:pt x="92918" y="6853808"/>
                </a:cubicBezTo>
                <a:lnTo>
                  <a:pt x="0" y="6856084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C2EC19-A157-8389-07DB-650659081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85799"/>
            <a:ext cx="2570328" cy="37156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4000">
                <a:solidFill>
                  <a:srgbClr val="FFFFFF"/>
                </a:solidFill>
              </a:rPr>
              <a:t>Loop through it all…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6390D-BFD6-DF07-2067-06D2785D587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267200" y="685800"/>
            <a:ext cx="7010400" cy="549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noProof="1">
              <a:solidFill>
                <a:schemeClr val="tx2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DE2532-F4A7-30E2-0525-1FF82D28A3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2" y="6434524"/>
            <a:ext cx="69326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fld id="{08AB70BE-1769-45B8-85A6-0C837432C7E6}" type="slidenum">
              <a:rPr lang="en-US" sz="1900">
                <a:solidFill>
                  <a:schemeClr val="accent2"/>
                </a:solidFill>
              </a:rPr>
              <a:pPr algn="r"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 sz="190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345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282789-4F8B-D647-09EB-50D8FF68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the data…</a:t>
            </a:r>
            <a:br>
              <a:rPr lang="en-US" dirty="0"/>
            </a:br>
            <a:r>
              <a:rPr lang="en-US" sz="2400" dirty="0">
                <a:latin typeface="+mn-lt"/>
              </a:rPr>
              <a:t>Let me switch to R real quick. :D</a:t>
            </a:r>
            <a:endParaRPr lang="en-US" dirty="0">
              <a:latin typeface="+mn-lt"/>
            </a:endParaRPr>
          </a:p>
        </p:txBody>
      </p:sp>
      <p:pic>
        <p:nvPicPr>
          <p:cNvPr id="6" name="Picture Placeholder 4" descr="Closeup photo of orange pills">
            <a:extLst>
              <a:ext uri="{FF2B5EF4-FFF2-40B4-BE49-F238E27FC236}">
                <a16:creationId xmlns:a16="http://schemas.microsoft.com/office/drawing/2014/main" id="{2EBC5878-1007-0F8E-3940-DE9D1D088B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9031" r="29031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ECD88-7563-0E2D-38D6-262477CFE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168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71D8FC-E122-CABE-6FCE-615B2C341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1F7719-973C-41CB-9EA9-DC7CEC76A0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80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04103-6319-C1BA-994F-97D3A9F1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Website - SIDER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DBFA3-4929-EF34-6EC0-62D2B681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1325F6-372D-CA0E-4449-E0762DE7938B}"/>
              </a:ext>
            </a:extLst>
          </p:cNvPr>
          <p:cNvGrpSpPr/>
          <p:nvPr/>
        </p:nvGrpSpPr>
        <p:grpSpPr>
          <a:xfrm>
            <a:off x="191396" y="1916262"/>
            <a:ext cx="6959600" cy="3718668"/>
            <a:chOff x="722079" y="929066"/>
            <a:chExt cx="9523120" cy="5356755"/>
          </a:xfrm>
        </p:grpSpPr>
        <p:pic>
          <p:nvPicPr>
            <p:cNvPr id="1028" name="Picture 4" descr="Realistic Laptop Screen Frame, Laptop, Screen, Monitor PNG and Vector ...">
              <a:extLst>
                <a:ext uri="{FF2B5EF4-FFF2-40B4-BE49-F238E27FC236}">
                  <a16:creationId xmlns:a16="http://schemas.microsoft.com/office/drawing/2014/main" id="{F5AC8176-573D-E598-1A63-7313DD2E41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079" y="929066"/>
              <a:ext cx="9523120" cy="5356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EA6B65C-BE29-44EB-53B8-63F1B9C48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-622"/>
            <a:stretch/>
          </p:blipFill>
          <p:spPr>
            <a:xfrm>
              <a:off x="1871133" y="1175580"/>
              <a:ext cx="7268817" cy="410762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193012F-6E52-0D03-68B0-A267739C8424}"/>
              </a:ext>
            </a:extLst>
          </p:cNvPr>
          <p:cNvSpPr txBox="1"/>
          <p:nvPr/>
        </p:nvSpPr>
        <p:spPr>
          <a:xfrm>
            <a:off x="7235371" y="2523213"/>
            <a:ext cx="4259203" cy="15323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sz="1400" i="0" dirty="0">
                <a:effectLst/>
                <a:latin typeface="Gill Sans Nova Light" panose="020F0502020204030204" pitchFamily="34" charset="0"/>
              </a:rPr>
              <a:t>Contains </a:t>
            </a:r>
            <a:r>
              <a:rPr lang="en-US" sz="1400" b="1" i="0" dirty="0">
                <a:effectLst/>
                <a:latin typeface="Gill Sans Nova Light" panose="020F0502020204030204" pitchFamily="34" charset="0"/>
              </a:rPr>
              <a:t>information on marketed medicines and their recorded adverse drug reactions</a:t>
            </a:r>
            <a:r>
              <a:rPr lang="en-US" sz="1400" i="0" dirty="0">
                <a:effectLst/>
                <a:latin typeface="Gill Sans Nova Light" panose="020F0502020204030204" pitchFamily="34" charset="0"/>
              </a:rPr>
              <a:t>. The information is extracted from public documents and package inserts. The available information </a:t>
            </a:r>
            <a:r>
              <a:rPr lang="en-US" sz="1400" b="1" i="0" dirty="0">
                <a:effectLst/>
                <a:latin typeface="Gill Sans Nova Light" panose="020F0502020204030204" pitchFamily="34" charset="0"/>
              </a:rPr>
              <a:t>include side effect frequency, drug and side effect classifications</a:t>
            </a:r>
            <a:r>
              <a:rPr lang="en-US" sz="1400" i="0" dirty="0">
                <a:effectLst/>
                <a:latin typeface="Gill Sans Nova Light" panose="020F0502020204030204" pitchFamily="34" charset="0"/>
              </a:rPr>
              <a:t> as well as links to further information, for example drug–target relations.</a:t>
            </a:r>
            <a:endParaRPr lang="en-US" sz="1400" dirty="0">
              <a:latin typeface="Gill Sans Nova Ligh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017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504103-6319-C1BA-994F-97D3A9F1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Website - SIDER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1DBFA3-4929-EF34-6EC0-62D2B6817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93012F-6E52-0D03-68B0-A267739C8424}"/>
              </a:ext>
            </a:extLst>
          </p:cNvPr>
          <p:cNvSpPr txBox="1"/>
          <p:nvPr/>
        </p:nvSpPr>
        <p:spPr>
          <a:xfrm>
            <a:off x="1846024" y="1818574"/>
            <a:ext cx="1143918" cy="3405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effectLst/>
                <a:latin typeface="Gill Sans Nova Light" panose="020F0502020204030204" pitchFamily="34" charset="0"/>
              </a:rPr>
              <a:t>Drug name</a:t>
            </a:r>
            <a:endParaRPr lang="en-US" sz="1400" b="1" dirty="0">
              <a:latin typeface="Gill Sans Nova Light" panose="020F0502020204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73E3ECE-8014-4F31-27F0-23F59BC896E8}"/>
              </a:ext>
            </a:extLst>
          </p:cNvPr>
          <p:cNvGrpSpPr/>
          <p:nvPr/>
        </p:nvGrpSpPr>
        <p:grpSpPr>
          <a:xfrm>
            <a:off x="2339510" y="2061405"/>
            <a:ext cx="6959600" cy="3718668"/>
            <a:chOff x="191396" y="1916262"/>
            <a:chExt cx="6959600" cy="3718668"/>
          </a:xfrm>
        </p:grpSpPr>
        <p:pic>
          <p:nvPicPr>
            <p:cNvPr id="1028" name="Picture 4" descr="Realistic Laptop Screen Frame, Laptop, Screen, Monitor PNG and Vector ...">
              <a:extLst>
                <a:ext uri="{FF2B5EF4-FFF2-40B4-BE49-F238E27FC236}">
                  <a16:creationId xmlns:a16="http://schemas.microsoft.com/office/drawing/2014/main" id="{F5AC8176-573D-E598-1A63-7313DD2E41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396" y="1916262"/>
              <a:ext cx="6959600" cy="3718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6E85B5-F417-2368-AF22-D3FBF7595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610"/>
            <a:stretch/>
          </p:blipFill>
          <p:spPr>
            <a:xfrm>
              <a:off x="1009791" y="2092257"/>
              <a:ext cx="5332952" cy="282082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C30B107-2C93-2BD4-94FF-A62DEB3BC5EC}"/>
              </a:ext>
            </a:extLst>
          </p:cNvPr>
          <p:cNvSpPr txBox="1"/>
          <p:nvPr/>
        </p:nvSpPr>
        <p:spPr>
          <a:xfrm>
            <a:off x="7086032" y="1632888"/>
            <a:ext cx="1143918" cy="3405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effectLst/>
                <a:latin typeface="Gill Sans Nova Light" panose="020F0502020204030204" pitchFamily="34" charset="0"/>
              </a:rPr>
              <a:t>ATC codes</a:t>
            </a:r>
            <a:endParaRPr lang="en-US" sz="1400" b="1" dirty="0">
              <a:latin typeface="Gill Sans Nova Light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FCFB5-18FC-E82B-F02F-1034FBB81FCF}"/>
              </a:ext>
            </a:extLst>
          </p:cNvPr>
          <p:cNvSpPr txBox="1"/>
          <p:nvPr/>
        </p:nvSpPr>
        <p:spPr>
          <a:xfrm>
            <a:off x="1497004" y="3647814"/>
            <a:ext cx="1143918" cy="3405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effectLst/>
                <a:latin typeface="Gill Sans Nova Light" panose="020F0502020204030204" pitchFamily="34" charset="0"/>
              </a:rPr>
              <a:t>Side Effects</a:t>
            </a:r>
            <a:endParaRPr lang="en-US" sz="1400" b="1" dirty="0">
              <a:latin typeface="Gill Sans Nova Light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54DF8C-652F-96F3-8941-69366E08DD03}"/>
              </a:ext>
            </a:extLst>
          </p:cNvPr>
          <p:cNvSpPr txBox="1"/>
          <p:nvPr/>
        </p:nvSpPr>
        <p:spPr>
          <a:xfrm>
            <a:off x="9220637" y="4412535"/>
            <a:ext cx="1143918" cy="3405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effectLst/>
                <a:latin typeface="Gill Sans Nova Light" panose="020F0502020204030204" pitchFamily="34" charset="0"/>
              </a:rPr>
              <a:t>Indications</a:t>
            </a:r>
            <a:endParaRPr lang="en-US" sz="1400" b="1" dirty="0">
              <a:latin typeface="Gill Sans Nova Light" panose="020F050202020403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A146ED-F0F8-4677-D6F1-6DD03B069860}"/>
              </a:ext>
            </a:extLst>
          </p:cNvPr>
          <p:cNvCxnSpPr/>
          <p:nvPr/>
        </p:nvCxnSpPr>
        <p:spPr>
          <a:xfrm>
            <a:off x="2989942" y="2004260"/>
            <a:ext cx="1299029" cy="4123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F0101B-DB22-8285-8BFF-094DFE9E46FE}"/>
              </a:ext>
            </a:extLst>
          </p:cNvPr>
          <p:cNvCxnSpPr>
            <a:stCxn id="12" idx="3"/>
          </p:cNvCxnSpPr>
          <p:nvPr/>
        </p:nvCxnSpPr>
        <p:spPr>
          <a:xfrm flipV="1">
            <a:off x="2640922" y="3387295"/>
            <a:ext cx="1633535" cy="4307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03B97F-E976-2BFC-2D7A-E2A47F7DA233}"/>
              </a:ext>
            </a:extLst>
          </p:cNvPr>
          <p:cNvCxnSpPr>
            <a:stCxn id="9" idx="2"/>
          </p:cNvCxnSpPr>
          <p:nvPr/>
        </p:nvCxnSpPr>
        <p:spPr>
          <a:xfrm flipH="1">
            <a:off x="5370286" y="1973407"/>
            <a:ext cx="2287705" cy="61921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A343AE5-01F9-7208-CDFC-F014468BAD74}"/>
              </a:ext>
            </a:extLst>
          </p:cNvPr>
          <p:cNvCxnSpPr>
            <a:stCxn id="14" idx="1"/>
          </p:cNvCxnSpPr>
          <p:nvPr/>
        </p:nvCxnSpPr>
        <p:spPr>
          <a:xfrm flipH="1">
            <a:off x="4601029" y="4582795"/>
            <a:ext cx="4619608" cy="41737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214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B282789-4F8B-D647-09EB-50D8FF68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the site</a:t>
            </a:r>
          </a:p>
        </p:txBody>
      </p:sp>
      <p:pic>
        <p:nvPicPr>
          <p:cNvPr id="6" name="Picture Placeholder 4" descr="Assorted pills and tablets">
            <a:extLst>
              <a:ext uri="{FF2B5EF4-FFF2-40B4-BE49-F238E27FC236}">
                <a16:creationId xmlns:a16="http://schemas.microsoft.com/office/drawing/2014/main" id="{2EBC5878-1007-0F8E-3940-DE9D1D088B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9031" r="29031"/>
          <a:stretch/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ECD88-7563-0E2D-38D6-262477CFE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75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0027CB-3C27-FC4C-AEF9-685A21EA1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the site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5569D-4B51-26CD-C967-65D3F4059D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1600" y="2274033"/>
            <a:ext cx="4789714" cy="3317875"/>
          </a:xfrm>
        </p:spPr>
        <p:txBody>
          <a:bodyPr/>
          <a:lstStyle/>
          <a:p>
            <a:r>
              <a:rPr lang="en-US" dirty="0"/>
              <a:t>We need to get from ‘Home’ to ‘target’ pages without having to manually extract each link…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6BFA23-AB5B-BA88-E233-DE14DED5A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D1B24C-AEB4-90CE-3473-FD65904197ED}"/>
              </a:ext>
            </a:extLst>
          </p:cNvPr>
          <p:cNvGrpSpPr/>
          <p:nvPr/>
        </p:nvGrpSpPr>
        <p:grpSpPr>
          <a:xfrm>
            <a:off x="5286830" y="2600733"/>
            <a:ext cx="6959600" cy="3718668"/>
            <a:chOff x="1832429" y="2535418"/>
            <a:chExt cx="6959600" cy="371866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B873BA3F-C230-07C7-58B5-23B7F01549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1901" y="3008128"/>
              <a:ext cx="1184728" cy="28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C3A3F09-BAAA-43D6-6AAE-B33989A84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5378" y="2717091"/>
              <a:ext cx="5385707" cy="3069853"/>
            </a:xfrm>
            <a:prstGeom prst="rect">
              <a:avLst/>
            </a:prstGeom>
          </p:spPr>
        </p:pic>
        <p:pic>
          <p:nvPicPr>
            <p:cNvPr id="10" name="Picture 4" descr="Realistic Laptop Screen Frame, Laptop, Screen, Monitor PNG and Vector ...">
              <a:extLst>
                <a:ext uri="{FF2B5EF4-FFF2-40B4-BE49-F238E27FC236}">
                  <a16:creationId xmlns:a16="http://schemas.microsoft.com/office/drawing/2014/main" id="{5B1DD5E3-27D7-F186-6E03-996CD5C7CA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2429" y="2535418"/>
              <a:ext cx="6959600" cy="3718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7628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465791-02C3-85CB-EC2D-AE1D097AD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Selenium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CC286-7253-B31F-DFE6-802920A9FC6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62805" y="3884407"/>
            <a:ext cx="4643438" cy="1898713"/>
          </a:xfrm>
        </p:spPr>
        <p:txBody>
          <a:bodyPr>
            <a:normAutofit fontScale="77500" lnSpcReduction="20000"/>
          </a:bodyPr>
          <a:lstStyle/>
          <a:p>
            <a:r>
              <a:rPr lang="en-US" noProof="1"/>
              <a:t>Finding the XPath expression for the button, we are able to locate it in `RSelenium` and </a:t>
            </a:r>
            <a:r>
              <a:rPr lang="en-US" b="1" noProof="1"/>
              <a:t>click on it</a:t>
            </a:r>
            <a:r>
              <a:rPr lang="en-US" noProof="1"/>
              <a:t>. </a:t>
            </a:r>
          </a:p>
          <a:p>
            <a:r>
              <a:rPr lang="en-US" noProof="1"/>
              <a:t>We use our driver object with `</a:t>
            </a:r>
            <a:r>
              <a:rPr lang="en-US" b="1" noProof="1"/>
              <a:t>findElement</a:t>
            </a:r>
            <a:r>
              <a:rPr lang="en-US" noProof="1"/>
              <a:t>` (to position the browser pointer) and `</a:t>
            </a:r>
            <a:r>
              <a:rPr lang="en-US" b="1" noProof="1"/>
              <a:t>clickElement</a:t>
            </a:r>
            <a:r>
              <a:rPr lang="en-US" noProof="1"/>
              <a:t>` (to click on said element). </a:t>
            </a:r>
          </a:p>
          <a:p>
            <a:r>
              <a:rPr lang="en-US" noProof="1"/>
              <a:t>Once all the information is displayed in the source code of the website after using `</a:t>
            </a:r>
            <a:r>
              <a:rPr lang="en-US" b="1" noProof="1"/>
              <a:t>getPageSource</a:t>
            </a:r>
            <a:r>
              <a:rPr lang="en-US" noProof="1"/>
              <a:t>`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F2AD9-EC94-1F3D-3B79-64938E47A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E10E7A42-6CB3-E58D-EACC-CFEFDCBA0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187" y="1530288"/>
            <a:ext cx="9458766" cy="1898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9E8CC2-72C6-9E26-BA49-A7AA1FF9C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697" y="3988679"/>
            <a:ext cx="5638800" cy="10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64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945D54-A284-835B-B949-4F6D36F38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ready to scrape yet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D80981-6211-B9EF-9A10-4D4B043758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70866" y="2274033"/>
            <a:ext cx="4725133" cy="3436653"/>
          </a:xfrm>
        </p:spPr>
        <p:txBody>
          <a:bodyPr/>
          <a:lstStyle/>
          <a:p>
            <a:r>
              <a:rPr lang="en-US" dirty="0"/>
              <a:t>building URLs for each drug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E04509-99F0-B7A3-5C7A-C5A635046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A20ABA0-AAAE-99EE-5E3F-5C7CFD41A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171" y="2732864"/>
            <a:ext cx="10164342" cy="218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9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37F92FBB-F1A6-DCA3-4B03-5EA99AE4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Scrapping </a:t>
            </a:r>
          </a:p>
        </p:txBody>
      </p:sp>
      <p:pic>
        <p:nvPicPr>
          <p:cNvPr id="24" name="Picture Placeholder 23" descr="Close-up unopened pill packets">
            <a:extLst>
              <a:ext uri="{FF2B5EF4-FFF2-40B4-BE49-F238E27FC236}">
                <a16:creationId xmlns:a16="http://schemas.microsoft.com/office/drawing/2014/main" id="{61357E36-869D-B6D4-3E6E-ED43A227E59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9340" r="29340"/>
          <a:stretch/>
        </p:blipFill>
        <p:spPr/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3E47AC3-3E43-6A30-A709-127578992F3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we are ready… yay!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BE44FC-E43E-3153-168E-0A84BD9E6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710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B8613F-2883-10AE-89EE-754728CF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05B3C4-FE12-5928-4EAA-8598EFD0C58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Then we get table 1 for side effects and table 2 for indications</a:t>
            </a:r>
            <a:endParaRPr lang="en-US" noProof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E97A5F-8A74-2493-9B0C-E5376396F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8AB70BE-1769-45B8-85A6-0C837432C7E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544B08-F3EE-502B-9E18-DDE3B20CD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323" y="2214976"/>
            <a:ext cx="6258977" cy="155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24049"/>
      </p:ext>
    </p:extLst>
  </p:cSld>
  <p:clrMapOvr>
    <a:masterClrMapping/>
  </p:clrMapOvr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Custom 2">
      <a:majorFont>
        <a:latin typeface="Montserrat ExtraBold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OverlayVTI" id="{85202D65-63D3-4793-A090-FA8DF18DC0BE}" vid="{91924FCD-E846-48AE-B233-F25A78D18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453AF4-4FB0-4B39-9296-55DED383E9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5C2001-E626-4890-B405-22B5BD1CB0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D7C3E5-1734-4636-9EC5-AEB06BF1FB20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</TotalTime>
  <Words>262</Words>
  <Application>Microsoft Office PowerPoint</Application>
  <PresentationFormat>Widescreen</PresentationFormat>
  <Paragraphs>50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Gill Sans Nova Light</vt:lpstr>
      <vt:lpstr>Montserrat ExtraBold</vt:lpstr>
      <vt:lpstr>Univers</vt:lpstr>
      <vt:lpstr>ModOverlayVTI</vt:lpstr>
      <vt:lpstr>Pharmaceutical Side Effect incidence in OECD countries Final Project Data Harvesting Sara &amp; Mika</vt:lpstr>
      <vt:lpstr>The Website - SIDER</vt:lpstr>
      <vt:lpstr>The Website - SIDER</vt:lpstr>
      <vt:lpstr>Navigating the site</vt:lpstr>
      <vt:lpstr>Navigating the site </vt:lpstr>
      <vt:lpstr>R Selenium</vt:lpstr>
      <vt:lpstr>Not ready to scrape yet</vt:lpstr>
      <vt:lpstr>Scrapping </vt:lpstr>
      <vt:lpstr>Getting tables</vt:lpstr>
      <vt:lpstr>Getting ATC codes</vt:lpstr>
      <vt:lpstr>Loop through it all…</vt:lpstr>
      <vt:lpstr>Using the data… Let me switch to R real quick. :D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Pharmaceutical Side Effect incidence in OECD countries Final Project Data Harvesting Sara &amp; Mika</dc:title>
  <dc:creator>Mika De Smedt</dc:creator>
  <cp:lastModifiedBy>Mika De Smedt</cp:lastModifiedBy>
  <cp:revision>1</cp:revision>
  <dcterms:created xsi:type="dcterms:W3CDTF">2024-03-20T17:35:56Z</dcterms:created>
  <dcterms:modified xsi:type="dcterms:W3CDTF">2024-03-20T18:28:03Z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